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62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BBE03-139B-1EB9-6434-441041634A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1658FF-F9EB-19F6-A391-A34A1EC601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0CDFC-512A-F382-6E8C-A36830A96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38902-BC9B-2E56-7914-34CA005B2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37026-966A-B239-A9E9-6BAC81A35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1075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3A479-DEF7-EE0D-C66C-5305A0C79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B180A3-767B-789B-155D-8CE25462D0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32B06-129D-AF3F-C7BC-4F5456314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AF43B-2FB4-7A63-8896-9BE7E6121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D00E7-1571-0480-97CE-B4F839287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2613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95DCC2-3CD5-76DA-D4F7-DC01163526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5EF08-8213-A26B-8BD6-DE7BB4314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AE473-1554-3C48-3ADE-8B352B6BE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76011-EC19-A9BC-BDCF-44039A1FD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6DAA1-39D0-22BB-072C-4FE8F506B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837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E3A9-1A45-CD17-1D90-2206E2B36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F498D-1111-3F90-EBC4-D2A3B1341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F1985-AD4D-911F-7D4F-EAAFD2633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9D76C-DC1B-48E9-C2AE-887224D0F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AF34F-9D9D-F991-B5AF-7A469DEA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4726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F7131-F93D-FC15-8EA5-5112C19F4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8529FB-A118-7BA2-A8A4-467805CD1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CF3A6-9649-9010-AB1D-3DC5BA924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C8AD2-D441-5359-B89F-E9714478B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B62E8-7867-8A8C-FFE4-3BB38DC0B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9970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71A3E-FCCF-AFE1-1B7F-D2B4B6024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1012C-1B69-F715-4177-F923AF04B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4B5166-339F-C6D9-31FA-3B1650283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53FDA3-DE6B-50FA-6B9F-7A65C47A2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FC2CB-EBC3-86EA-753F-A20D080AA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3C92B7-904B-1425-69FF-279F764F7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8691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4B997-69DE-CC7F-438F-681C61DFC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8A50B-4A4A-B605-956B-CF7D16C17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264DFC-38FD-F26B-EBC0-188839E37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D1D66B-610E-7EF2-656A-9B5D05EB40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2685E5-5FB5-72D0-8BA0-C01E3D6C5D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65EB88-3B6E-E083-1DE1-0BDF439C2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46C648-9785-B530-4F2C-3B89891E0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49968C-3DFF-B550-76E9-42B7EF231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1533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23E32-0552-D7D1-2E85-87C4CB3C2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2D355C-90EC-BE50-E157-4F1F45554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89B7BF-B8FD-256F-2D26-9AB87078C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F2161F-EF82-37D3-02A1-6ABE5DB48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6244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500680-CCEC-7F61-F946-4F4CE81BA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821D72-F415-C11B-2B2E-2FD9B7B99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5172C8-84E7-00F7-3A54-CBCE8B734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7014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1013B-F5DD-BC72-96EF-63E7EA97C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6B4B0-DBC6-4D28-CB24-D625BD2B3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4A90A3-6E8C-48B1-07B3-0E1625A1F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9C7873-B30A-8579-49CE-E6798333C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D2C12-5BD2-27BC-81F8-56FED06E8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022356-79E2-00CB-2708-DF821FF0A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1372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0A7BC-0461-9854-A695-E955519ED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D220F7-2AEB-A98A-972D-B59CC5694B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2A8A64-8F89-577D-F512-CC54EEC47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4CE997-000E-DA34-2C80-6DCD98F3C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3A0B8-2D22-D050-BA8D-ACB772F14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670F55-572B-F03F-67C8-62E40EF95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88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3CD8D6-22A5-CDA6-A6F7-CCC5A6755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35DA8-E244-7AA1-3E34-D37CAC40C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4F23E-3A3E-408C-3825-3918AD23EB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D19931-9C73-4758-8C80-D5D7920C46F8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2B98F-E5B7-D207-E44F-97FE4325D4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679C0-A073-19A7-8ACA-80959702B9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F5BB9-CEB6-44E1-A433-782218B845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3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487EFD-131E-4DC2-0311-62B89168E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bg1"/>
            </a:solidFill>
          </a:ln>
          <a:effectLst>
            <a:glow rad="127000">
              <a:schemeClr val="tx1"/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3B2745-98EF-7CE8-7486-1EAD64298C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98612"/>
            <a:ext cx="12192000" cy="4491317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br>
              <a:rPr lang="en-IN" i="0" dirty="0">
                <a:ln w="0"/>
                <a:solidFill>
                  <a:srgbClr val="FFC000"/>
                </a:soli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pitchFamily="82" charset="0"/>
              </a:rPr>
            </a:br>
            <a:br>
              <a:rPr lang="en-IN" dirty="0">
                <a:ln w="0"/>
                <a:solidFill>
                  <a:srgbClr val="FFC000"/>
                </a:soli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pitchFamily="82" charset="0"/>
              </a:rPr>
            </a:br>
            <a:br>
              <a:rPr lang="en-IN" sz="5300" dirty="0">
                <a:ln w="0"/>
                <a:solidFill>
                  <a:srgbClr val="FFC000"/>
                </a:soli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pitchFamily="82" charset="0"/>
              </a:rPr>
            </a:br>
            <a:r>
              <a:rPr lang="en-IN" sz="5300" b="1" dirty="0">
                <a:ln w="0"/>
                <a:solidFill>
                  <a:srgbClr val="FFC000"/>
                </a:soli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pitchFamily="82" charset="0"/>
              </a:rPr>
              <a:t>water quality prediction using </a:t>
            </a:r>
            <a:r>
              <a:rPr lang="en-IN" sz="5300" b="1" i="0" dirty="0">
                <a:ln w="0"/>
                <a:solidFill>
                  <a:srgbClr val="FFC000"/>
                </a:soli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pitchFamily="82" charset="0"/>
              </a:rPr>
              <a:t>Adaptive neuro fuzzy inference system</a:t>
            </a:r>
            <a:br>
              <a:rPr lang="en-IN" sz="5300" i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Linux Libertine"/>
              </a:rPr>
            </a:br>
            <a:endParaRPr lang="en-IN" sz="53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0C9E4-67E6-AAA7-A718-0515A5274C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71718" y="4527176"/>
            <a:ext cx="4912659" cy="2330824"/>
          </a:xfrm>
        </p:spPr>
        <p:txBody>
          <a:bodyPr>
            <a:normAutofit fontScale="25000" lnSpcReduction="20000"/>
          </a:bodyPr>
          <a:lstStyle/>
          <a:p>
            <a:endParaRPr lang="en-IN" sz="12300" dirty="0">
              <a:solidFill>
                <a:srgbClr val="FFFF00"/>
              </a:solidFill>
            </a:endParaRPr>
          </a:p>
          <a:p>
            <a:r>
              <a:rPr lang="en-IN" sz="8000" dirty="0">
                <a:solidFill>
                  <a:srgbClr val="FFFF00"/>
                </a:solidFill>
              </a:rPr>
              <a:t>Parichay Haldar (34900119031)</a:t>
            </a:r>
          </a:p>
          <a:p>
            <a:r>
              <a:rPr lang="en-IN" sz="8000" dirty="0" err="1">
                <a:solidFill>
                  <a:srgbClr val="FFFF00"/>
                </a:solidFill>
              </a:rPr>
              <a:t>Souvik</a:t>
            </a:r>
            <a:r>
              <a:rPr lang="en-IN" sz="8000" dirty="0">
                <a:solidFill>
                  <a:srgbClr val="FFFF00"/>
                </a:solidFill>
              </a:rPr>
              <a:t> Mondal(34900119011)</a:t>
            </a:r>
          </a:p>
          <a:p>
            <a:r>
              <a:rPr lang="en-IN" sz="8000" dirty="0">
                <a:solidFill>
                  <a:srgbClr val="FFFF00"/>
                </a:solidFill>
              </a:rPr>
              <a:t>Nehal Lepcha(34900119033)</a:t>
            </a:r>
          </a:p>
          <a:p>
            <a:r>
              <a:rPr lang="en-IN" sz="8000" dirty="0" err="1">
                <a:solidFill>
                  <a:srgbClr val="FFFF00"/>
                </a:solidFill>
              </a:rPr>
              <a:t>Nayan</a:t>
            </a:r>
            <a:r>
              <a:rPr lang="en-IN" sz="8000" dirty="0">
                <a:solidFill>
                  <a:srgbClr val="FFFF00"/>
                </a:solidFill>
              </a:rPr>
              <a:t> </a:t>
            </a:r>
            <a:r>
              <a:rPr lang="en-IN" sz="8000" dirty="0" err="1">
                <a:solidFill>
                  <a:srgbClr val="FFFF00"/>
                </a:solidFill>
              </a:rPr>
              <a:t>Adhikary</a:t>
            </a:r>
            <a:r>
              <a:rPr lang="en-IN" sz="8000" dirty="0">
                <a:solidFill>
                  <a:srgbClr val="FFFF00"/>
                </a:solidFill>
              </a:rPr>
              <a:t>(34900119005)</a:t>
            </a:r>
          </a:p>
          <a:p>
            <a:r>
              <a:rPr lang="en-IN" sz="8000" dirty="0" err="1">
                <a:solidFill>
                  <a:srgbClr val="FFFF00"/>
                </a:solidFill>
              </a:rPr>
              <a:t>Arif</a:t>
            </a:r>
            <a:r>
              <a:rPr lang="en-IN" sz="8000" dirty="0">
                <a:solidFill>
                  <a:srgbClr val="FFFF00"/>
                </a:solidFill>
              </a:rPr>
              <a:t> </a:t>
            </a:r>
            <a:r>
              <a:rPr lang="en-IN" sz="8000" dirty="0" err="1">
                <a:solidFill>
                  <a:srgbClr val="FFFF00"/>
                </a:solidFill>
              </a:rPr>
              <a:t>Rahaman</a:t>
            </a:r>
            <a:r>
              <a:rPr lang="en-IN" sz="8000" dirty="0">
                <a:solidFill>
                  <a:srgbClr val="FFFF00"/>
                </a:solidFill>
              </a:rPr>
              <a:t>(34900119046)</a:t>
            </a:r>
          </a:p>
          <a:p>
            <a:r>
              <a:rPr lang="en-IN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8DFC8E-B68E-62CE-454B-46376FB56E8E}"/>
              </a:ext>
            </a:extLst>
          </p:cNvPr>
          <p:cNvSpPr txBox="1"/>
          <p:nvPr/>
        </p:nvSpPr>
        <p:spPr>
          <a:xfrm>
            <a:off x="9251576" y="5853953"/>
            <a:ext cx="37024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gency FB" panose="020B0503020202020204" pitchFamily="34" charset="0"/>
              </a:rPr>
              <a:t>Under the supervision of </a:t>
            </a:r>
          </a:p>
          <a:p>
            <a:r>
              <a:rPr lang="en-IN" dirty="0">
                <a:solidFill>
                  <a:schemeClr val="bg1"/>
                </a:solidFill>
                <a:latin typeface="Agency FB" panose="020B0503020202020204" pitchFamily="34" charset="0"/>
              </a:rPr>
              <a:t>    ~ </a:t>
            </a:r>
            <a:r>
              <a:rPr lang="en-IN" sz="2400" dirty="0" err="1">
                <a:solidFill>
                  <a:schemeClr val="bg1"/>
                </a:solidFill>
                <a:latin typeface="Agency FB" panose="020B0503020202020204" pitchFamily="34" charset="0"/>
              </a:rPr>
              <a:t>Dr.Prasenjit</a:t>
            </a:r>
            <a:r>
              <a:rPr lang="en-IN" sz="2400" dirty="0">
                <a:solidFill>
                  <a:schemeClr val="bg1"/>
                </a:solidFill>
                <a:latin typeface="Agency FB" panose="020B0503020202020204" pitchFamily="34" charset="0"/>
              </a:rPr>
              <a:t> Dey </a:t>
            </a:r>
          </a:p>
        </p:txBody>
      </p:sp>
    </p:spTree>
    <p:extLst>
      <p:ext uri="{BB962C8B-B14F-4D97-AF65-F5344CB8AC3E}">
        <p14:creationId xmlns:p14="http://schemas.microsoft.com/office/powerpoint/2010/main" val="1817458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7BC823-8550-BC64-5E1C-7B488A582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6043EF-411C-9091-B8C1-518C5C50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dirty="0">
                <a:solidFill>
                  <a:schemeClr val="bg1"/>
                </a:solidFill>
                <a:latin typeface="Algerian" panose="04020705040A02060702" pitchFamily="82" charset="0"/>
              </a:rPr>
              <a:t>T</a:t>
            </a:r>
            <a:r>
              <a:rPr lang="en-IN" b="0" i="0" dirty="0">
                <a:solidFill>
                  <a:schemeClr val="bg1"/>
                </a:solidFill>
                <a:effectLst/>
                <a:latin typeface="Algerian" panose="04020705040A02060702" pitchFamily="82" charset="0"/>
              </a:rPr>
              <a:t>he de-fuzziﬁcation phase :</a:t>
            </a:r>
            <a:endParaRPr lang="en-IN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DF9E8-28FB-2209-3F6A-04293EE0D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ff8"/>
              </a:rPr>
              <a:t>In the fourth layer, the result of the previous layer is multiplied by multiple linear equations, which represent the rule systems of the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ff8"/>
              </a:rPr>
              <a:t>Sugeno</a:t>
            </a:r>
            <a:r>
              <a:rPr lang="en-US" b="0" i="0" dirty="0">
                <a:solidFill>
                  <a:schemeClr val="bg1"/>
                </a:solidFill>
                <a:effectLst/>
                <a:latin typeface="ff8"/>
              </a:rPr>
              <a:t> type ANFIS model deﬁned above</a:t>
            </a: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ff8"/>
            </a:endParaRP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ff8"/>
            </a:endParaRP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ff8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ff8"/>
              </a:rPr>
              <a:t>where Li4 is the fourth layer output, </a:t>
            </a:r>
            <a:r>
              <a:rPr lang="en-US" b="0" i="0" dirty="0">
                <a:solidFill>
                  <a:schemeClr val="bg1"/>
                </a:solidFill>
                <a:effectLst/>
                <a:latin typeface="ff2"/>
              </a:rPr>
              <a:t>fi</a:t>
            </a:r>
            <a:r>
              <a:rPr lang="en-US" dirty="0">
                <a:solidFill>
                  <a:schemeClr val="bg1"/>
                </a:solidFill>
                <a:latin typeface="ff2"/>
              </a:rPr>
              <a:t> </a:t>
            </a:r>
            <a:r>
              <a:rPr lang="en-US" b="0" i="0" dirty="0">
                <a:solidFill>
                  <a:schemeClr val="bg1"/>
                </a:solidFill>
                <a:effectLst/>
                <a:latin typeface="ff8"/>
              </a:rPr>
              <a:t>is multiple linear equations, Li 3 is the third layer output, p, q, r are the multiple linear equation parameters, and </a:t>
            </a:r>
            <a:r>
              <a:rPr lang="en-US" b="0" i="0" dirty="0">
                <a:solidFill>
                  <a:schemeClr val="bg1"/>
                </a:solidFill>
                <a:effectLst/>
                <a:latin typeface="ff2"/>
              </a:rPr>
              <a:t>xi </a:t>
            </a:r>
            <a:r>
              <a:rPr lang="en-US" b="0" i="0" dirty="0">
                <a:solidFill>
                  <a:schemeClr val="bg1"/>
                </a:solidFill>
                <a:effectLst/>
                <a:latin typeface="ff8"/>
              </a:rPr>
              <a:t>and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ff2"/>
              </a:rPr>
              <a:t>yi</a:t>
            </a:r>
            <a:r>
              <a:rPr lang="en-US" b="0" i="0" dirty="0">
                <a:solidFill>
                  <a:schemeClr val="bg1"/>
                </a:solidFill>
                <a:effectLst/>
                <a:latin typeface="ff2"/>
              </a:rPr>
              <a:t> </a:t>
            </a:r>
            <a:r>
              <a:rPr lang="en-US" b="0" i="0" dirty="0">
                <a:solidFill>
                  <a:schemeClr val="bg1"/>
                </a:solidFill>
                <a:effectLst/>
                <a:latin typeface="ff8"/>
              </a:rPr>
              <a:t>are the inputs of the membership degree.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94A5E3-BDDE-3735-85BB-1B1316C99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977" y="3429000"/>
            <a:ext cx="9148482" cy="868932"/>
          </a:xfrm>
          <a:prstGeom prst="rect">
            <a:avLst/>
          </a:prstGeom>
          <a:ln>
            <a:noFill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</p:spTree>
    <p:extLst>
      <p:ext uri="{BB962C8B-B14F-4D97-AF65-F5344CB8AC3E}">
        <p14:creationId xmlns:p14="http://schemas.microsoft.com/office/powerpoint/2010/main" val="3438834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EFDC4B-1BB2-E04F-F3B1-4AB60AE30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EFD845-BE58-F3F9-D441-34748FF29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b="0" i="0" dirty="0">
                <a:solidFill>
                  <a:schemeClr val="bg1"/>
                </a:solidFill>
                <a:effectLst/>
                <a:latin typeface="Algerian" panose="04020705040A02060702" pitchFamily="82" charset="0"/>
              </a:rPr>
              <a:t>The</a:t>
            </a:r>
            <a:r>
              <a:rPr lang="en-IN" dirty="0">
                <a:solidFill>
                  <a:schemeClr val="bg1"/>
                </a:solidFill>
                <a:latin typeface="Algerian" panose="04020705040A02060702" pitchFamily="82" charset="0"/>
              </a:rPr>
              <a:t> </a:t>
            </a:r>
            <a:r>
              <a:rPr lang="en-IN" b="0" i="0" dirty="0">
                <a:solidFill>
                  <a:schemeClr val="bg1"/>
                </a:solidFill>
                <a:effectLst/>
                <a:latin typeface="Algerian" panose="04020705040A02060702" pitchFamily="82" charset="0"/>
              </a:rPr>
              <a:t>overall output phase :</a:t>
            </a:r>
            <a:endParaRPr lang="en-IN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7114A-2AF9-049A-F349-A19B4203E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2093"/>
          </a:xfr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/>
          <a:lstStyle/>
          <a:p>
            <a:pPr algn="l">
              <a:buFont typeface="Wingdings" panose="05000000000000000000" pitchFamily="2" charset="2"/>
              <a:buChar char="§"/>
            </a:pPr>
            <a:r>
              <a:rPr lang="en-US" sz="3600" b="0" i="0" dirty="0">
                <a:solidFill>
                  <a:schemeClr val="bg1"/>
                </a:solidFill>
                <a:effectLst/>
                <a:latin typeface="ff8"/>
              </a:rPr>
              <a:t>In the ﬁfth layer, all of the outputs of the fourth layer are added, giving the ﬁnal results . The model can be trained using the hybrid-type learning algorithm.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0198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8B018-8434-EBD5-39A3-337BBBE5C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E66091B-724C-B424-2DA5-EA1A4789ADC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7690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D6E1F9-30E9-E2A6-1CD8-CB5F6E357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86" y="3087"/>
            <a:ext cx="12181027" cy="6851827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921B49-2878-B1AB-ECD3-0F637AA9B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012" y="365125"/>
            <a:ext cx="11102788" cy="1325563"/>
          </a:xfrm>
        </p:spPr>
        <p:txBody>
          <a:bodyPr>
            <a:normAutofit/>
          </a:bodyPr>
          <a:lstStyle/>
          <a:p>
            <a:r>
              <a:rPr lang="en-IN" sz="4800" dirty="0">
                <a:solidFill>
                  <a:schemeClr val="bg1"/>
                </a:solidFill>
                <a:latin typeface="Algerian" panose="04020705040A02060702" pitchFamily="82" charset="0"/>
              </a:rPr>
              <a:t>INTRODUCTION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B44E4-C871-8B17-30EC-3F63DB974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62129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  <a:latin typeface="Centaur" panose="02030504050205020304" pitchFamily="18" charset="0"/>
              </a:rPr>
              <a:t>The ecosystem and human health are directly impacted by the value of water.</a:t>
            </a:r>
            <a:r>
              <a:rPr lang="en-US" dirty="0">
                <a:latin typeface="Centaur" panose="020305040502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entaur" panose="02030504050205020304" pitchFamily="18" charset="0"/>
              </a:rPr>
              <a:t>Water is utilized for a variety of things, including drinking, farming, and industrial uses. Now our task is to predict the quantity of  </a:t>
            </a:r>
            <a:r>
              <a:rPr lang="en-IN" b="1" i="0" dirty="0">
                <a:solidFill>
                  <a:srgbClr val="FFFF00"/>
                </a:solidFill>
                <a:effectLst/>
                <a:latin typeface="Centaur" panose="02030504050205020304" pitchFamily="18" charset="0"/>
              </a:rPr>
              <a:t>Dissolved oxygen</a:t>
            </a:r>
            <a:r>
              <a:rPr lang="en-US" dirty="0">
                <a:solidFill>
                  <a:srgbClr val="FFFF00"/>
                </a:solidFill>
                <a:latin typeface="Centaur" panose="020305040502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entaur" panose="02030504050205020304" pitchFamily="18" charset="0"/>
              </a:rPr>
              <a:t>in river ganga.</a:t>
            </a:r>
          </a:p>
          <a:p>
            <a:r>
              <a:rPr lang="en-US" dirty="0">
                <a:solidFill>
                  <a:schemeClr val="bg1"/>
                </a:solidFill>
                <a:latin typeface="Centaur" panose="02030504050205020304" pitchFamily="18" charset="0"/>
              </a:rPr>
              <a:t>For this task we have the data set about the elements present in the water of river ganga , like Temperature ,P.H, B.O.D , Nitrate and so on.</a:t>
            </a:r>
          </a:p>
          <a:p>
            <a:r>
              <a:rPr lang="en-US" dirty="0">
                <a:solidFill>
                  <a:schemeClr val="bg1"/>
                </a:solidFill>
                <a:latin typeface="Centaur" panose="02030504050205020304" pitchFamily="18" charset="0"/>
              </a:rPr>
              <a:t>This is a supervised regression problem and we have to predict the quantity of </a:t>
            </a:r>
            <a:r>
              <a:rPr lang="en-IN" b="1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Dissolved oxygen</a:t>
            </a:r>
            <a:r>
              <a:rPr lang="en-US" dirty="0">
                <a:solidFill>
                  <a:schemeClr val="bg1"/>
                </a:solidFill>
                <a:latin typeface="Centaur" panose="02030504050205020304" pitchFamily="18" charset="0"/>
              </a:rPr>
              <a:t> .</a:t>
            </a:r>
          </a:p>
          <a:p>
            <a:r>
              <a:rPr lang="en-IN" dirty="0">
                <a:solidFill>
                  <a:schemeClr val="bg1"/>
                </a:solidFill>
                <a:latin typeface="Centaur" panose="02030504050205020304" pitchFamily="18" charset="0"/>
              </a:rPr>
              <a:t>Although</a:t>
            </a:r>
            <a:r>
              <a:rPr lang="en-US" dirty="0">
                <a:solidFill>
                  <a:schemeClr val="bg1"/>
                </a:solidFill>
                <a:latin typeface="Centaur" panose="02030504050205020304" pitchFamily="18" charset="0"/>
              </a:rPr>
              <a:t> we can predict this problem using various types of regressor  machine learning algorithms , like  </a:t>
            </a:r>
            <a:r>
              <a:rPr lang="en-IN" b="0" dirty="0">
                <a:solidFill>
                  <a:srgbClr val="FFFF00"/>
                </a:solidFill>
                <a:effectLst/>
                <a:latin typeface="Centaur" panose="02030504050205020304" pitchFamily="18" charset="0"/>
              </a:rPr>
              <a:t>Random Forest Regressor,</a:t>
            </a:r>
            <a:r>
              <a:rPr lang="en-IN" b="0" i="0" dirty="0">
                <a:solidFill>
                  <a:srgbClr val="202124"/>
                </a:solidFill>
                <a:effectLst/>
                <a:latin typeface="Centaur" panose="02030504050205020304" pitchFamily="18" charset="0"/>
              </a:rPr>
              <a:t> </a:t>
            </a:r>
            <a:r>
              <a:rPr lang="en-IN" b="0" i="0" dirty="0">
                <a:solidFill>
                  <a:srgbClr val="FFFF00"/>
                </a:solidFill>
                <a:effectLst/>
                <a:latin typeface="Centaur" panose="02030504050205020304" pitchFamily="18" charset="0"/>
              </a:rPr>
              <a:t>SVM regression,</a:t>
            </a:r>
            <a:r>
              <a:rPr lang="en-IN" b="0" dirty="0">
                <a:solidFill>
                  <a:srgbClr val="6AA94F"/>
                </a:solidFill>
                <a:effectLst/>
                <a:latin typeface="Centaur" panose="02030504050205020304" pitchFamily="18" charset="0"/>
              </a:rPr>
              <a:t> </a:t>
            </a:r>
            <a:r>
              <a:rPr lang="en-IN" b="0" dirty="0">
                <a:solidFill>
                  <a:srgbClr val="FFFF00"/>
                </a:solidFill>
                <a:effectLst/>
                <a:latin typeface="Centaur" panose="02030504050205020304" pitchFamily="18" charset="0"/>
              </a:rPr>
              <a:t>Decision Tree , etc</a:t>
            </a:r>
            <a:r>
              <a:rPr lang="en-IN" dirty="0">
                <a:solidFill>
                  <a:srgbClr val="FFFF00"/>
                </a:solidFill>
                <a:latin typeface="Centaur" panose="02030504050205020304" pitchFamily="18" charset="0"/>
              </a:rPr>
              <a:t> .</a:t>
            </a:r>
          </a:p>
          <a:p>
            <a:r>
              <a:rPr lang="en-IN" b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We opted to predict this problem using ANFIS</a:t>
            </a:r>
            <a:r>
              <a:rPr lang="en-IN" b="0" dirty="0">
                <a:solidFill>
                  <a:srgbClr val="FFFF00"/>
                </a:solidFill>
                <a:effectLst/>
                <a:latin typeface="Centaur" panose="02030504050205020304" pitchFamily="18" charset="0"/>
              </a:rPr>
              <a:t>(</a:t>
            </a:r>
            <a:r>
              <a:rPr lang="en-IN" b="0" i="0" dirty="0">
                <a:solidFill>
                  <a:srgbClr val="FFFF00"/>
                </a:solidFill>
                <a:effectLst/>
                <a:latin typeface="Centaur" panose="02030504050205020304" pitchFamily="18" charset="0"/>
              </a:rPr>
              <a:t>adaptive </a:t>
            </a:r>
            <a:r>
              <a:rPr lang="en-IN" b="1" i="0" dirty="0">
                <a:solidFill>
                  <a:srgbClr val="FFFF00"/>
                </a:solidFill>
                <a:effectLst/>
                <a:latin typeface="Centaur" panose="02030504050205020304" pitchFamily="18" charset="0"/>
              </a:rPr>
              <a:t>neuro-fuzzy</a:t>
            </a:r>
            <a:r>
              <a:rPr lang="en-IN" b="0" i="0" dirty="0">
                <a:solidFill>
                  <a:srgbClr val="FFFF00"/>
                </a:solidFill>
                <a:effectLst/>
                <a:latin typeface="Centaur" panose="02030504050205020304" pitchFamily="18" charset="0"/>
              </a:rPr>
              <a:t> inference system).</a:t>
            </a:r>
            <a:endParaRPr lang="en-IN" b="0" dirty="0">
              <a:solidFill>
                <a:srgbClr val="FFFF00"/>
              </a:solidFill>
              <a:effectLst/>
              <a:latin typeface="Centaur" panose="02030504050205020304" pitchFamily="18" charset="0"/>
            </a:endParaRPr>
          </a:p>
          <a:p>
            <a:endParaRPr lang="en-IN" b="0" dirty="0">
              <a:solidFill>
                <a:srgbClr val="FFFF00"/>
              </a:solidFill>
              <a:effectLst/>
              <a:latin typeface="Courier New" panose="02070309020205020404" pitchFamily="49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183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5179B42-6D5A-3003-E3C3-E0140CD66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98664-4EDB-463F-4A00-1E5E42F63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000" dirty="0">
                <a:solidFill>
                  <a:schemeClr val="bg1"/>
                </a:solidFill>
                <a:latin typeface="Algerian" panose="04020705040A02060702" pitchFamily="82" charset="0"/>
              </a:rPr>
              <a:t>What Is </a:t>
            </a:r>
            <a:r>
              <a:rPr lang="en-IN" sz="4000" b="0" i="0" dirty="0">
                <a:solidFill>
                  <a:schemeClr val="bg1"/>
                </a:solidFill>
                <a:effectLst/>
                <a:latin typeface="Algerian" panose="04020705040A02060702" pitchFamily="82" charset="0"/>
              </a:rPr>
              <a:t>Adaptive neuro fuzzy inference system ?</a:t>
            </a:r>
            <a:br>
              <a:rPr lang="en-IN" b="0" i="0" dirty="0">
                <a:solidFill>
                  <a:schemeClr val="bg1"/>
                </a:solidFill>
                <a:effectLst/>
                <a:latin typeface="Linux Libertine"/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73712-E8C8-DE80-E4B3-D433C9DB8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300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An </a:t>
            </a:r>
            <a:r>
              <a:rPr lang="en-US" b="1" i="0" dirty="0">
                <a:solidFill>
                  <a:srgbClr val="FFFF00"/>
                </a:solidFill>
                <a:effectLst/>
                <a:latin typeface="Centaur" panose="02030504050205020304" pitchFamily="18" charset="0"/>
              </a:rPr>
              <a:t>adaptive neuro-fuzzy inference system</a:t>
            </a:r>
            <a:r>
              <a:rPr lang="en-US" b="0" i="0" dirty="0">
                <a:solidFill>
                  <a:srgbClr val="FFFF00"/>
                </a:solidFill>
                <a:effectLst/>
                <a:latin typeface="Centaur" panose="02030504050205020304" pitchFamily="18" charset="0"/>
              </a:rPr>
              <a:t> </a:t>
            </a:r>
            <a:r>
              <a:rPr lang="en-US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or </a:t>
            </a:r>
            <a:r>
              <a:rPr lang="en-US" b="1" i="0" dirty="0">
                <a:solidFill>
                  <a:srgbClr val="FFFF00"/>
                </a:solidFill>
                <a:effectLst/>
                <a:latin typeface="Centaur" panose="02030504050205020304" pitchFamily="18" charset="0"/>
              </a:rPr>
              <a:t>adaptive network-based fuzzy inference system</a:t>
            </a:r>
            <a:r>
              <a:rPr lang="en-US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 (</a:t>
            </a:r>
            <a:r>
              <a:rPr lang="en-US" b="1" i="0" dirty="0">
                <a:solidFill>
                  <a:srgbClr val="00B0F0"/>
                </a:solidFill>
                <a:effectLst/>
                <a:latin typeface="Centaur" panose="02030504050205020304" pitchFamily="18" charset="0"/>
              </a:rPr>
              <a:t>ANFIS</a:t>
            </a:r>
            <a:r>
              <a:rPr lang="en-US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) is a kind of </a:t>
            </a:r>
            <a:r>
              <a:rPr lang="en-IN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 Artificial neural network </a:t>
            </a:r>
            <a:r>
              <a:rPr lang="en-US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 that is based on </a:t>
            </a:r>
            <a:r>
              <a:rPr lang="en-IN" dirty="0">
                <a:solidFill>
                  <a:schemeClr val="bg1"/>
                </a:solidFill>
                <a:latin typeface="Centaur" panose="02030504050205020304" pitchFamily="18" charset="0"/>
              </a:rPr>
              <a:t>T</a:t>
            </a:r>
            <a:r>
              <a:rPr lang="pl-PL" b="0" strike="noStrike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akagi sugeno fuzzy inference system</a:t>
            </a:r>
            <a:r>
              <a:rPr lang="en-US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. </a:t>
            </a:r>
          </a:p>
          <a:p>
            <a:r>
              <a:rPr lang="en-US" dirty="0">
                <a:solidFill>
                  <a:schemeClr val="bg1"/>
                </a:solidFill>
                <a:latin typeface="Centaur" panose="02030504050205020304" pitchFamily="18" charset="0"/>
              </a:rPr>
              <a:t>This</a:t>
            </a:r>
            <a:r>
              <a:rPr lang="en-US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 inference system corresponds to a set of </a:t>
            </a:r>
            <a:r>
              <a:rPr lang="en-US" b="0" i="0" dirty="0">
                <a:solidFill>
                  <a:srgbClr val="FFC000"/>
                </a:solidFill>
                <a:effectLst/>
                <a:latin typeface="Centaur" panose="02030504050205020304" pitchFamily="18" charset="0"/>
              </a:rPr>
              <a:t>fuzzy IF-THEN</a:t>
            </a:r>
            <a:r>
              <a:rPr lang="en-US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 rules that have learning capability to approximate nonlinear</a:t>
            </a:r>
            <a:r>
              <a:rPr lang="en-US" dirty="0">
                <a:solidFill>
                  <a:schemeClr val="bg1"/>
                </a:solidFill>
                <a:latin typeface="Centaur" panose="02030504050205020304" pitchFamily="18" charset="0"/>
              </a:rPr>
              <a:t> functions </a:t>
            </a:r>
            <a:r>
              <a:rPr lang="en-US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. For using the ANFIS in a more efficient and optimal way, one can use the best parameters obtained by </a:t>
            </a:r>
            <a:r>
              <a:rPr lang="en-US" b="0" i="0" strike="noStrike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 genetic algorithm </a:t>
            </a:r>
            <a:r>
              <a:rPr lang="en-US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. It has uses in intelligent situational aware </a:t>
            </a:r>
            <a:r>
              <a:rPr lang="en-US" b="0" i="0" strike="noStrike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 energy management system</a:t>
            </a:r>
            <a:r>
              <a:rPr lang="en-US" b="0" i="0" dirty="0">
                <a:solidFill>
                  <a:schemeClr val="bg1"/>
                </a:solidFill>
                <a:effectLst/>
                <a:latin typeface="Centaur" panose="02030504050205020304" pitchFamily="18" charset="0"/>
              </a:rPr>
              <a:t>.</a:t>
            </a:r>
            <a:endParaRPr lang="en-IN" dirty="0">
              <a:solidFill>
                <a:schemeClr val="bg1"/>
              </a:solidFill>
              <a:latin typeface="Centaur" panose="020305040502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8080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39E73CD-71EC-83B2-42B5-14D4F39E4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4182"/>
            <a:ext cx="12177132" cy="6849636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3B3254-D26C-7D07-FECA-C2EFBF586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Algerian" panose="04020705040A02060702" pitchFamily="82" charset="0"/>
              </a:rPr>
              <a:t>Basic approach of ANFIS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7EF27DF-1B21-69BD-1BE6-0B66D06AEDB6}"/>
              </a:ext>
            </a:extLst>
          </p:cNvPr>
          <p:cNvSpPr/>
          <p:nvPr/>
        </p:nvSpPr>
        <p:spPr>
          <a:xfrm>
            <a:off x="4241836" y="1988878"/>
            <a:ext cx="3693459" cy="770965"/>
          </a:xfrm>
          <a:prstGeom prst="round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 dirty="0"/>
              <a:t>Adaptive networks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7499012-9A22-D946-7B42-4071E7DEFE1A}"/>
              </a:ext>
            </a:extLst>
          </p:cNvPr>
          <p:cNvSpPr/>
          <p:nvPr/>
        </p:nvSpPr>
        <p:spPr>
          <a:xfrm>
            <a:off x="2008094" y="4267200"/>
            <a:ext cx="3603812" cy="770965"/>
          </a:xfrm>
          <a:prstGeom prst="round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 dirty="0"/>
              <a:t>Neural networks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E9EDA02-4E62-754D-BF9C-4DD89C846798}"/>
              </a:ext>
            </a:extLst>
          </p:cNvPr>
          <p:cNvSpPr/>
          <p:nvPr/>
        </p:nvSpPr>
        <p:spPr>
          <a:xfrm>
            <a:off x="7091082" y="4267199"/>
            <a:ext cx="3424518" cy="770965"/>
          </a:xfrm>
          <a:prstGeom prst="round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/>
              <a:t>Fuzzy inference systems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36B73B8-93DD-C21A-3AF4-ABF153199081}"/>
              </a:ext>
            </a:extLst>
          </p:cNvPr>
          <p:cNvCxnSpPr/>
          <p:nvPr/>
        </p:nvCxnSpPr>
        <p:spPr>
          <a:xfrm flipV="1">
            <a:off x="3666565" y="2986535"/>
            <a:ext cx="1461247" cy="111162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8DA6EFA-F308-44BD-5AA7-CE11E63BB3EE}"/>
              </a:ext>
            </a:extLst>
          </p:cNvPr>
          <p:cNvCxnSpPr/>
          <p:nvPr/>
        </p:nvCxnSpPr>
        <p:spPr>
          <a:xfrm>
            <a:off x="6983506" y="2986535"/>
            <a:ext cx="1389529" cy="100275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763B1E3-0481-E7C9-66E4-199D15C65DBF}"/>
              </a:ext>
            </a:extLst>
          </p:cNvPr>
          <p:cNvSpPr txBox="1"/>
          <p:nvPr/>
        </p:nvSpPr>
        <p:spPr>
          <a:xfrm rot="19462626">
            <a:off x="3377270" y="3276135"/>
            <a:ext cx="1602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generalization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5CA24B-665F-B23D-C1F5-74681D8C2BEC}"/>
              </a:ext>
            </a:extLst>
          </p:cNvPr>
          <p:cNvSpPr txBox="1"/>
          <p:nvPr/>
        </p:nvSpPr>
        <p:spPr>
          <a:xfrm rot="2150130">
            <a:off x="7145189" y="3364468"/>
            <a:ext cx="2069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specialization</a:t>
            </a:r>
          </a:p>
        </p:txBody>
      </p:sp>
    </p:spTree>
    <p:extLst>
      <p:ext uri="{BB962C8B-B14F-4D97-AF65-F5344CB8AC3E}">
        <p14:creationId xmlns:p14="http://schemas.microsoft.com/office/powerpoint/2010/main" val="3004111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B9FDF95-20BF-0DB2-341F-C503CF076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9BA1BC-E4FF-5E14-FBE6-CC62FB377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chemeClr val="bg1"/>
                </a:solidFill>
                <a:effectLst/>
                <a:latin typeface="Algerian" panose="04020705040A02060702" pitchFamily="82" charset="0"/>
              </a:rPr>
              <a:t>Functioning of ANFIS Mode :</a:t>
            </a:r>
            <a:endParaRPr lang="en-IN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4F907-56F7-03FF-E359-80F1EC2E2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4146175" cy="4667251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ff8"/>
              </a:rPr>
              <a:t>Adaptive neuro-fuzzy inference system or ANFIS is an information processing model that uses fuzzy logic in an interconnected system that is trained with a supervised training system . ANFIS combines the best of fuzzy logic, combining a system of rules that represent expert knowledge with the ability of NNs to be trained to capture the relation-ships between inputs and outputs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69BC87-D538-B268-0AE7-E5B318194734}"/>
              </a:ext>
            </a:extLst>
          </p:cNvPr>
          <p:cNvSpPr txBox="1"/>
          <p:nvPr/>
        </p:nvSpPr>
        <p:spPr>
          <a:xfrm>
            <a:off x="5244353" y="1837765"/>
            <a:ext cx="634701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In order to simplify the explanation of how ANFIS function, let us have a two-input</a:t>
            </a:r>
          </a:p>
          <a:p>
            <a:pPr algn="l"/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(“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x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” and “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y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”) model with one output, “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z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” for fuzzy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ff8"/>
              </a:rPr>
              <a:t>Sugeno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 architecture. The typical model</a:t>
            </a:r>
          </a:p>
          <a:p>
            <a:pPr algn="l"/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of an if-then rule of fuzzy logic is</a:t>
            </a:r>
          </a:p>
          <a:p>
            <a:pPr algn="l"/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Rule 1: If “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x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” is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A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1and “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y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” is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B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1, then: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f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1= p1*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x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+ q1*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y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+ r1;</a:t>
            </a:r>
          </a:p>
          <a:p>
            <a:pPr algn="l"/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Rule 2: If “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x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” is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A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2and “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y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” is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B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2, then: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f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2= p2*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x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+ q2*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y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+ r2</a:t>
            </a:r>
          </a:p>
          <a:p>
            <a:pPr algn="l"/>
            <a:endParaRPr lang="en-US" sz="1600" dirty="0">
              <a:solidFill>
                <a:schemeClr val="bg1"/>
              </a:solidFill>
              <a:latin typeface="ff8"/>
            </a:endParaRPr>
          </a:p>
          <a:p>
            <a:pPr algn="l"/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A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1 and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A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2 are the membership functions (MF) of inputs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ff2"/>
              </a:rPr>
              <a:t>x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ff8"/>
              </a:rPr>
              <a:t>,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ff2"/>
              </a:rPr>
              <a:t>y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, p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i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, q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2"/>
              </a:rPr>
              <a:t>i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, and 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ff8"/>
              </a:rPr>
              <a:t>r</a:t>
            </a:r>
            <a:r>
              <a:rPr lang="en-US" sz="1600" b="0" i="0" dirty="0" err="1">
                <a:solidFill>
                  <a:schemeClr val="bg1"/>
                </a:solidFill>
                <a:effectLst/>
                <a:latin typeface="ff2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ff2"/>
              </a:rPr>
              <a:t>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ff8"/>
              </a:rPr>
              <a:t>are linear parameters of the output function f as observed in Figure</a:t>
            </a:r>
          </a:p>
          <a:p>
            <a:pPr algn="l"/>
            <a:endParaRPr lang="en-US" sz="1600" b="0" i="0" dirty="0">
              <a:solidFill>
                <a:srgbClr val="000000"/>
              </a:solidFill>
              <a:effectLst/>
              <a:latin typeface="ff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CDA1CC-717C-114A-7078-1F564CCE1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353" y="4356846"/>
            <a:ext cx="6233782" cy="1777051"/>
          </a:xfrm>
          <a:prstGeom prst="rect">
            <a:avLst/>
          </a:prstGeom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746106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AFAE7-3468-C426-43E0-E0D2A89A9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231"/>
            <a:ext cx="10515600" cy="1325563"/>
          </a:xfrm>
        </p:spPr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lgerian" panose="04020705040A02060702" pitchFamily="82" charset="0"/>
              </a:rPr>
              <a:t>graphical representation of an ANFIS system</a:t>
            </a:r>
            <a:r>
              <a:rPr lang="en-IN" dirty="0">
                <a:latin typeface="Algerian" panose="04020705040A02060702" pitchFamily="82" charset="0"/>
              </a:rPr>
              <a:t>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E4AE71-816D-222A-5AF5-3ACFC9A525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327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8665B8D-1247-C832-0426-E1189A6CF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EEAB0C-9748-64B4-5656-D20545249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0" i="0" dirty="0">
                <a:solidFill>
                  <a:schemeClr val="bg1"/>
                </a:solidFill>
                <a:effectLst/>
                <a:latin typeface="Algerian" panose="04020705040A02060702" pitchFamily="82" charset="0"/>
              </a:rPr>
              <a:t>ANFIS models consist of ﬁve layers :</a:t>
            </a:r>
            <a:endParaRPr lang="en-IN" sz="4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C01B1-818F-EB30-3403-24EE18163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IN" sz="3600" b="0" i="0" dirty="0">
                <a:solidFill>
                  <a:schemeClr val="bg1"/>
                </a:solidFill>
                <a:effectLst/>
                <a:latin typeface="ff8"/>
              </a:rPr>
              <a:t>Fuzziﬁcation :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ff8"/>
              </a:rPr>
              <a:t>In the ﬁrst layer, the inputs are transformed using the membership  functions 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ff8"/>
              </a:rPr>
              <a:t>In general, the Gaussian function is used due to its concise notation and smoothness.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ff8"/>
              </a:rPr>
              <a:t>The transfer functions show the decision thresholds of a variable on a scale from 0 to 1</a:t>
            </a:r>
            <a:r>
              <a:rPr lang="en-US" sz="2400" dirty="0">
                <a:solidFill>
                  <a:schemeClr val="bg1"/>
                </a:solidFill>
                <a:latin typeface="ff8"/>
              </a:rPr>
              <a:t>.</a:t>
            </a:r>
            <a:endParaRPr lang="en-US" sz="2400" b="0" i="0" dirty="0">
              <a:solidFill>
                <a:schemeClr val="bg1"/>
              </a:solidFill>
              <a:effectLst/>
              <a:latin typeface="ff8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8544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22AC54-97B6-046F-E878-B7AA2FFD8F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0E0FFA-1BC0-9FD3-D269-F19F236BE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b="0" i="0" dirty="0">
                <a:solidFill>
                  <a:schemeClr val="bg1"/>
                </a:solidFill>
                <a:effectLst/>
                <a:latin typeface="Algerian" panose="04020705040A02060702" pitchFamily="82" charset="0"/>
              </a:rPr>
              <a:t>The rules phase :</a:t>
            </a:r>
            <a:endParaRPr lang="en-IN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41F3D1-FBEE-3E7A-F138-43B6966D899A}"/>
              </a:ext>
            </a:extLst>
          </p:cNvPr>
          <p:cNvSpPr txBox="1"/>
          <p:nvPr/>
        </p:nvSpPr>
        <p:spPr>
          <a:xfrm>
            <a:off x="1532966" y="1690688"/>
            <a:ext cx="897367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0" i="0" dirty="0">
                <a:solidFill>
                  <a:schemeClr val="bg1"/>
                </a:solidFill>
                <a:effectLst/>
              </a:rPr>
              <a:t>In the second layer, the ﬁring strength of the rules is determined, for which the</a:t>
            </a:r>
          </a:p>
          <a:p>
            <a:pPr algn="l"/>
            <a:r>
              <a:rPr lang="en-US" sz="3200" b="0" i="0" dirty="0">
                <a:solidFill>
                  <a:schemeClr val="bg1"/>
                </a:solidFill>
                <a:effectLst/>
              </a:rPr>
              <a:t>resulting values of the previous layer are multiplied, giving adjusted nodes. Each node</a:t>
            </a:r>
          </a:p>
          <a:p>
            <a:pPr algn="l"/>
            <a:r>
              <a:rPr lang="en-US" sz="3200" b="0" i="0" dirty="0">
                <a:solidFill>
                  <a:schemeClr val="bg1"/>
                </a:solidFill>
                <a:effectLst/>
              </a:rPr>
              <a:t>represents the ﬁring strength of each rule.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5730B7-C1A8-4497-0D5E-61774D75E5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66" r="46681"/>
          <a:stretch/>
        </p:blipFill>
        <p:spPr>
          <a:xfrm>
            <a:off x="2348753" y="4456783"/>
            <a:ext cx="6194612" cy="710529"/>
          </a:xfrm>
          <a:prstGeom prst="rect">
            <a:avLst/>
          </a:prstGeom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</p:spTree>
    <p:extLst>
      <p:ext uri="{BB962C8B-B14F-4D97-AF65-F5344CB8AC3E}">
        <p14:creationId xmlns:p14="http://schemas.microsoft.com/office/powerpoint/2010/main" val="2204183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524816F-47FE-8F21-58FB-62F8AD78A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C21A5E-0788-0F7B-27ED-386257587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IN" b="0" i="0" dirty="0">
                <a:solidFill>
                  <a:schemeClr val="bg1"/>
                </a:solidFill>
                <a:effectLst/>
                <a:latin typeface="Algerian" panose="04020705040A02060702" pitchFamily="82" charset="0"/>
              </a:rPr>
              <a:t>the normalization phase :</a:t>
            </a:r>
            <a:endParaRPr lang="en-IN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7990F-582F-8C77-85CB-C7D2279B0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ff8"/>
              </a:rPr>
              <a:t>Normalization, which divides the ﬁre strength that is obtained per layer by the sum of all the connection weights is conducted in the third layer.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A764D5-5F25-0D72-3CF8-7E6988365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060" y="3568141"/>
            <a:ext cx="9233646" cy="815411"/>
          </a:xfrm>
          <a:prstGeom prst="rect">
            <a:avLst/>
          </a:prstGeom>
          <a:ln>
            <a:noFill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</p:spTree>
    <p:extLst>
      <p:ext uri="{BB962C8B-B14F-4D97-AF65-F5344CB8AC3E}">
        <p14:creationId xmlns:p14="http://schemas.microsoft.com/office/powerpoint/2010/main" val="665089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763</Words>
  <Application>Microsoft Office PowerPoint</Application>
  <PresentationFormat>Widescreen</PresentationFormat>
  <Paragraphs>54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Agency FB</vt:lpstr>
      <vt:lpstr>Algerian</vt:lpstr>
      <vt:lpstr>Arial</vt:lpstr>
      <vt:lpstr>Calibri</vt:lpstr>
      <vt:lpstr>Calibri Light</vt:lpstr>
      <vt:lpstr>Centaur</vt:lpstr>
      <vt:lpstr>Courier New</vt:lpstr>
      <vt:lpstr>ff2</vt:lpstr>
      <vt:lpstr>ff8</vt:lpstr>
      <vt:lpstr>Linux Libertine</vt:lpstr>
      <vt:lpstr>Wingdings</vt:lpstr>
      <vt:lpstr>Office Theme</vt:lpstr>
      <vt:lpstr>   water quality prediction using Adaptive neuro fuzzy inference system </vt:lpstr>
      <vt:lpstr>INTRODUCTION :</vt:lpstr>
      <vt:lpstr>What Is Adaptive neuro fuzzy inference system ? </vt:lpstr>
      <vt:lpstr>Basic approach of ANFIS</vt:lpstr>
      <vt:lpstr>Functioning of ANFIS Mode :</vt:lpstr>
      <vt:lpstr>graphical representation of an ANFIS system:</vt:lpstr>
      <vt:lpstr>ANFIS models consist of ﬁve layers :</vt:lpstr>
      <vt:lpstr>The rules phase :</vt:lpstr>
      <vt:lpstr>the normalization phase :</vt:lpstr>
      <vt:lpstr>The de-fuzziﬁcation phase :</vt:lpstr>
      <vt:lpstr>The overall output phase 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Adaptive neuro fuzzy inference system </dc:title>
  <dc:creator>parichay haldar</dc:creator>
  <cp:lastModifiedBy>parichay haldar</cp:lastModifiedBy>
  <cp:revision>8</cp:revision>
  <dcterms:created xsi:type="dcterms:W3CDTF">2022-11-14T20:50:03Z</dcterms:created>
  <dcterms:modified xsi:type="dcterms:W3CDTF">2022-11-22T17:41:31Z</dcterms:modified>
</cp:coreProperties>
</file>

<file path=docProps/thumbnail.jpeg>
</file>